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5" r:id="rId1"/>
    <p:sldMasterId id="2147483791" r:id="rId2"/>
  </p:sldMasterIdLst>
  <p:notesMasterIdLst>
    <p:notesMasterId r:id="rId13"/>
  </p:notesMasterIdLst>
  <p:handoutMasterIdLst>
    <p:handoutMasterId r:id="rId14"/>
  </p:handoutMasterIdLst>
  <p:sldIdLst>
    <p:sldId id="297" r:id="rId3"/>
    <p:sldId id="315" r:id="rId4"/>
    <p:sldId id="306" r:id="rId5"/>
    <p:sldId id="309" r:id="rId6"/>
    <p:sldId id="310" r:id="rId7"/>
    <p:sldId id="312" r:id="rId8"/>
    <p:sldId id="313" r:id="rId9"/>
    <p:sldId id="314" r:id="rId10"/>
    <p:sldId id="299" r:id="rId11"/>
    <p:sldId id="300" r:id="rId12"/>
  </p:sldIdLst>
  <p:sldSz cx="12192000" cy="6858000"/>
  <p:notesSz cx="7099300" cy="10234613"/>
  <p:custDataLst>
    <p:tags r:id="rId15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orient="horz" pos="710" userDrawn="1">
          <p15:clr>
            <a:srgbClr val="A4A3A4"/>
          </p15:clr>
        </p15:guide>
        <p15:guide id="3" orient="horz" pos="1117" userDrawn="1">
          <p15:clr>
            <a:srgbClr val="A4A3A4"/>
          </p15:clr>
        </p15:guide>
        <p15:guide id="4" orient="horz" pos="829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3815" userDrawn="1">
          <p15:clr>
            <a:srgbClr val="A4A3A4"/>
          </p15:clr>
        </p15:guide>
        <p15:guide id="7" orient="horz" pos="4124" userDrawn="1">
          <p15:clr>
            <a:srgbClr val="A4A3A4"/>
          </p15:clr>
        </p15:guide>
        <p15:guide id="8" orient="horz" pos="3999" userDrawn="1">
          <p15:clr>
            <a:srgbClr val="A4A3A4"/>
          </p15:clr>
        </p15:guide>
        <p15:guide id="9" pos="3896" userDrawn="1">
          <p15:clr>
            <a:srgbClr val="A4A3A4"/>
          </p15:clr>
        </p15:guide>
        <p15:guide id="10" pos="268" userDrawn="1">
          <p15:clr>
            <a:srgbClr val="A4A3A4"/>
          </p15:clr>
        </p15:guide>
        <p15:guide id="11" pos="7408" userDrawn="1">
          <p15:clr>
            <a:srgbClr val="A4A3A4"/>
          </p15:clr>
        </p15:guide>
        <p15:guide id="12" pos="3784" userDrawn="1">
          <p15:clr>
            <a:srgbClr val="A4A3A4"/>
          </p15:clr>
        </p15:guide>
        <p15:guide id="13" pos="2080" userDrawn="1">
          <p15:clr>
            <a:srgbClr val="A4A3A4"/>
          </p15:clr>
        </p15:guide>
        <p15:guide id="14" pos="1960" userDrawn="1">
          <p15:clr>
            <a:srgbClr val="A4A3A4"/>
          </p15:clr>
        </p15:guide>
        <p15:guide id="15" pos="5596" userDrawn="1">
          <p15:clr>
            <a:srgbClr val="A4A3A4"/>
          </p15:clr>
        </p15:guide>
        <p15:guide id="16" pos="57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rin" initials="K.B." lastIdx="37" clrIdx="0">
    <p:extLst>
      <p:ext uri="{19B8F6BF-5375-455C-9EA6-DF929625EA0E}">
        <p15:presenceInfo xmlns:p15="http://schemas.microsoft.com/office/powerpoint/2012/main" userId="Katr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4546A"/>
    <a:srgbClr val="FFC000"/>
    <a:srgbClr val="000000"/>
    <a:srgbClr val="666666"/>
    <a:srgbClr val="368F9A"/>
    <a:srgbClr val="427BAB"/>
    <a:srgbClr val="64B9E4"/>
    <a:srgbClr val="9F4C97"/>
    <a:srgbClr val="EDA95A"/>
    <a:srgbClr val="FDD1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76" autoAdjust="0"/>
    <p:restoredTop sz="95400" autoAdjust="0"/>
  </p:normalViewPr>
  <p:slideViewPr>
    <p:cSldViewPr snapToGrid="0" snapToObjects="1" showGuides="1">
      <p:cViewPr varScale="1">
        <p:scale>
          <a:sx n="86" d="100"/>
          <a:sy n="86" d="100"/>
        </p:scale>
        <p:origin x="408" y="53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3896"/>
        <p:guide pos="268"/>
        <p:guide pos="7408"/>
        <p:guide pos="3784"/>
        <p:guide pos="2080"/>
        <p:guide pos="1960"/>
        <p:guide pos="5596"/>
        <p:guide pos="57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-5484" y="-12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6124E547-6947-413A-A799-24B7A47CB302}" type="datetime1">
              <a:rPr lang="de-DE" smtClean="0"/>
              <a:t>15.06.2018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56240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BE7E2C27-86FA-4001-89D2-BFB4E638FA91}" type="datetime1">
              <a:rPr lang="de-DE" smtClean="0"/>
              <a:t>15.06.2018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51873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5ACE5FD-86D7-40F7-9E4D-B410B2AB5A72}" type="datetime1">
              <a:rPr lang="de-DE" smtClean="0"/>
              <a:t>15.06.2018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62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Quelle:</a:t>
            </a:r>
            <a:r>
              <a:rPr lang="de-DE" baseline="0" dirty="0" smtClean="0"/>
              <a:t> www.flaticon.com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E7E2C27-86FA-4001-89D2-BFB4E638FA91}" type="datetime1">
              <a:rPr lang="de-DE" smtClean="0"/>
              <a:t>15.06.2018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29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E7E2C27-86FA-4001-89D2-BFB4E638FA91}" type="datetime1">
              <a:rPr lang="de-DE" smtClean="0"/>
              <a:t>15.06.2018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82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Quelle: https://www.flaticon.com/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E7E2C27-86FA-4001-89D2-BFB4E638FA91}" type="datetime1">
              <a:rPr lang="de-DE" smtClean="0"/>
              <a:t>15.06.2018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213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PPT_Logo_INF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997972" y="328591"/>
            <a:ext cx="2303933" cy="539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779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524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802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685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31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650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3638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9632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0283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8585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9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5072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406400" y="1773238"/>
            <a:ext cx="113284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66631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44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593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185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0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406400" y="1773238"/>
            <a:ext cx="113284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50527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pic>
        <p:nvPicPr>
          <p:cNvPr id="7" name="Grafik 6" descr="PPT_Logo_INF.png">
            <a:extLst>
              <a:ext uri="{FF2B5EF4-FFF2-40B4-BE49-F238E27FC236}">
                <a16:creationId xmlns="" xmlns:a16="http://schemas.microsoft.com/office/drawing/2014/main" id="{D8897D04-1846-4CA3-882F-5D188B8C7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997971" y="328591"/>
            <a:ext cx="2303933" cy="5391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ea typeface="+mn-ea"/>
                <a:cs typeface="+mn-cs"/>
              </a:defRPr>
            </a:lvl1pPr>
            <a:lvl2pPr marL="4572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2pPr>
            <a:lvl3pPr marL="9144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3pPr>
            <a:lvl4pPr marL="13716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4pPr>
            <a:lvl5pPr marL="18288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9pPr>
          </a:lstStyle>
          <a:p>
            <a:fld id="{F47E63AA-3258-4182-9CF6-79391F3D6E7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50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lang="de-DE" sz="1200" kern="1200" smtClean="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ea typeface="+mn-ea"/>
                <a:cs typeface="+mn-cs"/>
              </a:defRPr>
            </a:lvl1pPr>
          </a:lstStyle>
          <a:p>
            <a:r>
              <a:rPr lang="de-DE" dirty="0" smtClean="0"/>
              <a:t>15.06.2018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Checkout</a:t>
            </a:r>
            <a:endParaRPr lang="de-DE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ea typeface="+mn-ea"/>
                <a:cs typeface="+mn-cs"/>
              </a:defRPr>
            </a:lvl1pPr>
            <a:lvl2pPr marL="4572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2pPr>
            <a:lvl3pPr marL="9144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3pPr>
            <a:lvl4pPr marL="13716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4pPr>
            <a:lvl5pPr marL="18288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9pPr>
          </a:lstStyle>
          <a:p>
            <a:fld id="{F47E63AA-3258-4182-9CF6-79391F3D6E7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97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551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90892" y="6427377"/>
            <a:ext cx="1213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252804" y="6427377"/>
            <a:ext cx="31700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6" y="6372716"/>
            <a:ext cx="2100024" cy="394821"/>
          </a:xfrm>
          <a:prstGeom prst="rect">
            <a:avLst/>
          </a:prstGeom>
        </p:spPr>
      </p:pic>
      <p:pic>
        <p:nvPicPr>
          <p:cNvPr id="8" name="Grafik 7" descr="PPT_Silhouette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 bwMode="gray">
          <a:xfrm>
            <a:off x="2" y="6000761"/>
            <a:ext cx="12192345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547566" y="6326992"/>
            <a:ext cx="2404436" cy="4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4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1" r:id="rId5"/>
    <p:sldLayoutId id="2147483782" r:id="rId6"/>
    <p:sldLayoutId id="2147483783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B10450AF-E424-453F-991A-F6B553420DF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5" y="6432106"/>
            <a:ext cx="2328625" cy="394821"/>
          </a:xfrm>
          <a:prstGeom prst="rect">
            <a:avLst/>
          </a:prstGeom>
        </p:spPr>
      </p:pic>
      <p:pic>
        <p:nvPicPr>
          <p:cNvPr id="8" name="Grafik 7" descr="PPT_Silhouette.png">
            <a:extLst>
              <a:ext uri="{FF2B5EF4-FFF2-40B4-BE49-F238E27FC236}">
                <a16:creationId xmlns="" xmlns:a16="http://schemas.microsoft.com/office/drawing/2014/main" id="{2766A4B5-1926-4D5B-BE41-028A6B43F02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 bwMode="gray">
          <a:xfrm>
            <a:off x="-53609" y="6000761"/>
            <a:ext cx="12192345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16E68BD6-0FEE-4A60-9907-F87F526BFC4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547565" y="6326990"/>
            <a:ext cx="2404436" cy="480887"/>
          </a:xfrm>
          <a:prstGeom prst="rect">
            <a:avLst/>
          </a:prstGeom>
        </p:spPr>
      </p:pic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690892" y="6427377"/>
            <a:ext cx="1213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15.06.2018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252804" y="6427377"/>
            <a:ext cx="31700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44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IoT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Hackathon</a:t>
            </a:r>
            <a:r>
              <a:rPr lang="de-DE" dirty="0">
                <a:solidFill>
                  <a:schemeClr val="tx2"/>
                </a:solidFill>
              </a:rPr>
              <a:t/>
            </a:r>
            <a:br>
              <a:rPr lang="de-DE" dirty="0">
                <a:solidFill>
                  <a:schemeClr val="tx2"/>
                </a:solidFill>
              </a:rPr>
            </a:br>
            <a:r>
              <a:rPr lang="de-DE" sz="3300" dirty="0">
                <a:solidFill>
                  <a:schemeClr val="tx2"/>
                </a:solidFill>
              </a:rPr>
              <a:t>Smart </a:t>
            </a:r>
            <a:r>
              <a:rPr lang="de-DE" sz="3300" dirty="0" err="1">
                <a:solidFill>
                  <a:schemeClr val="tx2"/>
                </a:solidFill>
              </a:rPr>
              <a:t>Checkout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    Marcel Boer, M. </a:t>
            </a:r>
            <a:r>
              <a:rPr lang="de-DE" dirty="0" err="1"/>
              <a:t>Soleyman</a:t>
            </a:r>
            <a:r>
              <a:rPr lang="de-DE" dirty="0"/>
              <a:t> </a:t>
            </a:r>
            <a:r>
              <a:rPr lang="de-DE" dirty="0" err="1"/>
              <a:t>Fazeli</a:t>
            </a:r>
            <a:r>
              <a:rPr lang="de-DE" dirty="0"/>
              <a:t>, Marcus Friedrich, Mario </a:t>
            </a:r>
            <a:r>
              <a:rPr lang="de-DE" dirty="0" smtClean="0"/>
              <a:t>Krämer,</a:t>
            </a:r>
            <a:br>
              <a:rPr lang="de-DE" dirty="0" smtClean="0"/>
            </a:br>
            <a:r>
              <a:rPr lang="de-DE" dirty="0" smtClean="0"/>
              <a:t>Philipp </a:t>
            </a:r>
            <a:r>
              <a:rPr lang="de-DE" dirty="0"/>
              <a:t>Noack, Jan Niclas </a:t>
            </a:r>
            <a:r>
              <a:rPr lang="de-DE" dirty="0" err="1"/>
              <a:t>Weiss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15.06.2018</a:t>
            </a:r>
          </a:p>
        </p:txBody>
      </p:sp>
    </p:spTree>
    <p:extLst>
      <p:ext uri="{BB962C8B-B14F-4D97-AF65-F5344CB8AC3E}">
        <p14:creationId xmlns:p14="http://schemas.microsoft.com/office/powerpoint/2010/main" val="12059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000">
        <p:cut/>
      </p:transition>
    </mc:Choice>
    <mc:Fallback xmlns="">
      <p:transition advTm="4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Vielen Dank!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sz="2200" dirty="0"/>
              <a:t>https://github.com/Soley02/IoTBarcodeHHZ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1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000">
        <p:cut/>
      </p:transition>
    </mc:Choice>
    <mc:Fallback xmlns="">
      <p:transition advTm="4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2"/>
                </a:solidFill>
              </a:rPr>
              <a:t>Gliederung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15.06.2018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Smart Checkout</a:t>
            </a:r>
            <a:endParaRPr lang="de-DE" dirty="0"/>
          </a:p>
        </p:txBody>
      </p:sp>
      <p:sp>
        <p:nvSpPr>
          <p:cNvPr id="7" name="Richtungspfeil 6"/>
          <p:cNvSpPr/>
          <p:nvPr/>
        </p:nvSpPr>
        <p:spPr>
          <a:xfrm>
            <a:off x="628650" y="2276683"/>
            <a:ext cx="4428000" cy="576000"/>
          </a:xfrm>
          <a:prstGeom prst="homePlat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144000" rIns="10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</a:rPr>
              <a:t>Projektziel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8" name="Richtungspfeil 7"/>
          <p:cNvSpPr/>
          <p:nvPr/>
        </p:nvSpPr>
        <p:spPr>
          <a:xfrm>
            <a:off x="1255786" y="3014079"/>
            <a:ext cx="4428000" cy="576000"/>
          </a:xfrm>
          <a:prstGeom prst="homePlat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144000" rIns="10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</a:rPr>
              <a:t>Konzeptidee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9" name="Richtungspfeil 8"/>
          <p:cNvSpPr/>
          <p:nvPr/>
        </p:nvSpPr>
        <p:spPr>
          <a:xfrm>
            <a:off x="1882922" y="3751475"/>
            <a:ext cx="4428000" cy="576000"/>
          </a:xfrm>
          <a:prstGeom prst="homePlat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144000" rIns="10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</a:rPr>
              <a:t>3 Varianten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10" name="Richtungspfeil 9"/>
          <p:cNvSpPr/>
          <p:nvPr/>
        </p:nvSpPr>
        <p:spPr>
          <a:xfrm>
            <a:off x="2510059" y="4488870"/>
            <a:ext cx="4428000" cy="576000"/>
          </a:xfrm>
          <a:prstGeom prst="homePlat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144000" rIns="10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b="1" dirty="0" smtClean="0">
                <a:solidFill>
                  <a:schemeClr val="bg1"/>
                </a:solidFill>
              </a:rPr>
              <a:t>Demonstration</a:t>
            </a:r>
            <a:endParaRPr lang="de-DE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2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6000">
        <p:cut/>
      </p:transition>
    </mc:Choice>
    <mc:Fallback xmlns="">
      <p:transition advTm="6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9751" y="558469"/>
            <a:ext cx="7886700" cy="1325563"/>
          </a:xfrm>
        </p:spPr>
        <p:txBody>
          <a:bodyPr/>
          <a:lstStyle/>
          <a:p>
            <a:r>
              <a:rPr lang="de-DE" dirty="0">
                <a:solidFill>
                  <a:schemeClr val="tx2"/>
                </a:solidFill>
              </a:rPr>
              <a:t>Projektziel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765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/>
              <a:t>Entwurf und Implementierung eines </a:t>
            </a:r>
            <a:r>
              <a:rPr lang="de-DE" sz="3200" dirty="0" smtClean="0"/>
              <a:t>Konzepts, um Nutzer beim Abhaken einer Einkaufsliste mit Internet </a:t>
            </a:r>
            <a:r>
              <a:rPr lang="de-DE" sz="3200" dirty="0" err="1" smtClean="0"/>
              <a:t>of</a:t>
            </a:r>
            <a:r>
              <a:rPr lang="de-DE" sz="3200" dirty="0" smtClean="0"/>
              <a:t> Things zu unterstützen.</a:t>
            </a:r>
            <a:endParaRPr lang="de-DE" sz="3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55" y="3151188"/>
            <a:ext cx="2448490" cy="24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6000">
        <p:cut/>
      </p:transition>
    </mc:Choice>
    <mc:Fallback xmlns="">
      <p:transition advTm="6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9751" y="1822450"/>
            <a:ext cx="10202136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Der Kunde erstellt eine </a:t>
            </a:r>
            <a:r>
              <a:rPr lang="de-DE" sz="2400" dirty="0" smtClean="0"/>
              <a:t>Einkaufsliste.</a:t>
            </a: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Die ausgewählten Produkte werden an der Kasse </a:t>
            </a:r>
            <a:r>
              <a:rPr lang="de-DE" sz="2400" dirty="0" smtClean="0"/>
              <a:t>eingescannt.</a:t>
            </a: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D</a:t>
            </a:r>
            <a:r>
              <a:rPr lang="de-DE" sz="2400" dirty="0" smtClean="0"/>
              <a:t>ie </a:t>
            </a:r>
            <a:r>
              <a:rPr lang="de-DE" sz="2400" dirty="0"/>
              <a:t>gekauften Produkte </a:t>
            </a:r>
            <a:r>
              <a:rPr lang="de-DE" sz="2400" dirty="0" smtClean="0"/>
              <a:t>werden an </a:t>
            </a:r>
            <a:r>
              <a:rPr lang="de-DE" sz="2400" dirty="0"/>
              <a:t>die </a:t>
            </a:r>
            <a:r>
              <a:rPr lang="de-DE" sz="2400" dirty="0" smtClean="0"/>
              <a:t>Einkaufslisten-App übermittelt.</a:t>
            </a:r>
            <a:endParaRPr lang="de-DE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Die gekauften Produkte werden in der </a:t>
            </a:r>
            <a:r>
              <a:rPr lang="de-DE" sz="2400" dirty="0" smtClean="0"/>
              <a:t>Einkaufslisten-App abgehakt.</a:t>
            </a:r>
            <a:endParaRPr lang="de-DE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EA119820-94D7-464F-9E2E-FBFFBAE48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83" y="4545078"/>
            <a:ext cx="785813" cy="6750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D2FA4F58-8F20-4057-8E88-F0F2FE378B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59" y="4373141"/>
            <a:ext cx="1220303" cy="1220303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="" xmlns:a16="http://schemas.microsoft.com/office/drawing/2014/main" id="{E8BDC421-5B92-4123-A5FB-B37E40D0FF34}"/>
              </a:ext>
            </a:extLst>
          </p:cNvPr>
          <p:cNvCxnSpPr>
            <a:cxnSpLocks/>
          </p:cNvCxnSpPr>
          <p:nvPr/>
        </p:nvCxnSpPr>
        <p:spPr>
          <a:xfrm flipV="1">
            <a:off x="5203766" y="4983292"/>
            <a:ext cx="96158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EFBD6670-D0CF-4EDE-8DFF-AF70A9250D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52" y="5239366"/>
            <a:ext cx="500534" cy="5005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D643887D-7020-48CF-9BCB-192C3DFBA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938" y="5216036"/>
            <a:ext cx="551744" cy="55174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8EF02D4A-1F51-41D6-9257-6AE36F4D9C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22" y="5339882"/>
            <a:ext cx="380154" cy="38015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EDA0E8D5-D86F-4EC3-922E-51D17A1B92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93" y="5368078"/>
            <a:ext cx="320588" cy="32058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="" xmlns:a16="http://schemas.microsoft.com/office/drawing/2014/main" id="{FCAB56B3-7001-4CC2-9AB5-0197D620C80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886727" y="4983289"/>
            <a:ext cx="14196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="" xmlns:a16="http://schemas.microsoft.com/office/drawing/2014/main" id="{19032E54-5D55-4430-878F-935BC15F48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332" y="4528506"/>
            <a:ext cx="909573" cy="90957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="" xmlns:a16="http://schemas.microsoft.com/office/drawing/2014/main" id="{D9A38B52-26E1-4372-B7E1-BB1D4450C701}"/>
              </a:ext>
            </a:extLst>
          </p:cNvPr>
          <p:cNvSpPr txBox="1"/>
          <p:nvPr/>
        </p:nvSpPr>
        <p:spPr>
          <a:xfrm>
            <a:off x="2388008" y="4093116"/>
            <a:ext cx="362600" cy="326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="" xmlns:a16="http://schemas.microsoft.com/office/drawing/2014/main" id="{C72E6827-6C6C-464E-81DF-A9DF2023BC78}"/>
              </a:ext>
            </a:extLst>
          </p:cNvPr>
          <p:cNvSpPr txBox="1"/>
          <p:nvPr/>
        </p:nvSpPr>
        <p:spPr>
          <a:xfrm>
            <a:off x="6759546" y="4093116"/>
            <a:ext cx="362600" cy="326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3.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="" xmlns:a16="http://schemas.microsoft.com/office/drawing/2014/main" id="{7D3C457D-974D-4F96-A77D-EB58306A7F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55" y="4728332"/>
            <a:ext cx="355920" cy="35592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9EF19CF1-58EF-4490-ABC8-8A01A0CB7A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927" y="4951954"/>
            <a:ext cx="265708" cy="25169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="" xmlns:a16="http://schemas.microsoft.com/office/drawing/2014/main" id="{EB44F393-680F-40DE-8E66-A93DD3EC3DD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539" y="5086949"/>
            <a:ext cx="316214" cy="31621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="" xmlns:a16="http://schemas.microsoft.com/office/drawing/2014/main" id="{97DB6946-E060-4802-AB4A-883D6FDB902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008" y="5099405"/>
            <a:ext cx="303758" cy="30375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="" xmlns:a16="http://schemas.microsoft.com/office/drawing/2014/main" id="{E2411D19-8545-4B75-AB4A-6662C5DEF15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9" y="5061767"/>
            <a:ext cx="366578" cy="3665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="" xmlns:a16="http://schemas.microsoft.com/office/drawing/2014/main" id="{CF82813C-39ED-4028-AD92-86CC9C34B29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94" y="5122908"/>
            <a:ext cx="276999" cy="27699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="" xmlns:a16="http://schemas.microsoft.com/office/drawing/2014/main" id="{36B055F9-0584-4C1C-A3C6-D53BB64AE5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733" y="5372622"/>
            <a:ext cx="265708" cy="25169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="" xmlns:a16="http://schemas.microsoft.com/office/drawing/2014/main" id="{AFFD802D-3C25-4015-B464-21A9D222EC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583" y="5350014"/>
            <a:ext cx="265708" cy="25169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="" xmlns:a16="http://schemas.microsoft.com/office/drawing/2014/main" id="{0467D635-8030-436A-9D6D-B6740722956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80" y="5398278"/>
            <a:ext cx="265708" cy="25169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="" xmlns:a16="http://schemas.microsoft.com/office/drawing/2014/main" id="{B037A2F8-BD95-4EA7-8463-479CAD626B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25" y="5372622"/>
            <a:ext cx="265708" cy="25169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B353074E-90B5-40F2-9356-7897B6CAC13A}"/>
              </a:ext>
            </a:extLst>
          </p:cNvPr>
          <p:cNvSpPr txBox="1"/>
          <p:nvPr/>
        </p:nvSpPr>
        <p:spPr>
          <a:xfrm>
            <a:off x="9645853" y="4093116"/>
            <a:ext cx="362600" cy="326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4.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="" xmlns:a16="http://schemas.microsoft.com/office/drawing/2014/main" id="{F52743BF-8F15-44B2-8592-CACC9B80F1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24" y="4536210"/>
            <a:ext cx="909573" cy="90957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2E15D02F-3B83-4E5B-A391-8026DF4E38B3}"/>
              </a:ext>
            </a:extLst>
          </p:cNvPr>
          <p:cNvSpPr txBox="1"/>
          <p:nvPr/>
        </p:nvSpPr>
        <p:spPr>
          <a:xfrm>
            <a:off x="4473125" y="4093116"/>
            <a:ext cx="5080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="" xmlns:a16="http://schemas.microsoft.com/office/drawing/2014/main" id="{F0E5664F-9760-4AF7-8219-E554B307A61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20394" y="4990993"/>
            <a:ext cx="1056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="" xmlns:a16="http://schemas.microsoft.com/office/drawing/2014/main" id="{DDE60A3A-F213-4405-972A-94EA71EAE3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64" y="4774863"/>
            <a:ext cx="358580" cy="358580"/>
          </a:xfrm>
          <a:prstGeom prst="rect">
            <a:avLst/>
          </a:prstGeom>
        </p:spPr>
      </p:pic>
      <p:sp>
        <p:nvSpPr>
          <p:cNvPr id="36" name="Titel 1">
            <a:extLst>
              <a:ext uri="{FF2B5EF4-FFF2-40B4-BE49-F238E27FC236}">
                <a16:creationId xmlns="" xmlns:a16="http://schemas.microsoft.com/office/drawing/2014/main" id="{2DF74347-3921-457A-9536-4EF9AFC37A2B}"/>
              </a:ext>
            </a:extLst>
          </p:cNvPr>
          <p:cNvSpPr txBox="1">
            <a:spLocks/>
          </p:cNvSpPr>
          <p:nvPr/>
        </p:nvSpPr>
        <p:spPr>
          <a:xfrm>
            <a:off x="919751" y="55846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de-DE" dirty="0">
                <a:solidFill>
                  <a:schemeClr val="tx2"/>
                </a:solidFill>
              </a:rPr>
              <a:t>Konzeptidee</a:t>
            </a:r>
          </a:p>
        </p:txBody>
      </p:sp>
    </p:spTree>
    <p:extLst>
      <p:ext uri="{BB962C8B-B14F-4D97-AF65-F5344CB8AC3E}">
        <p14:creationId xmlns:p14="http://schemas.microsoft.com/office/powerpoint/2010/main" val="27362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0000">
        <p:cut/>
      </p:transition>
    </mc:Choice>
    <mc:Fallback xmlns="">
      <p:transition advTm="1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9751" y="1728404"/>
            <a:ext cx="8166029" cy="138851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de-DE" sz="2400" dirty="0"/>
              <a:t>User erstellt </a:t>
            </a:r>
            <a:r>
              <a:rPr lang="de-DE" sz="2400" dirty="0" smtClean="0"/>
              <a:t>Einkaufsliste</a:t>
            </a:r>
            <a:r>
              <a:rPr lang="de-DE" sz="2400" dirty="0"/>
              <a:t>	</a:t>
            </a:r>
          </a:p>
          <a:p>
            <a:pPr marL="342900" indent="-342900">
              <a:buAutoNum type="arabicPeriod"/>
            </a:pPr>
            <a:r>
              <a:rPr lang="de-DE" sz="2400" dirty="0"/>
              <a:t>User hakt Liste nach Einkauf </a:t>
            </a:r>
            <a:r>
              <a:rPr lang="de-DE" sz="2400" dirty="0" smtClean="0"/>
              <a:t>manuell ab</a:t>
            </a:r>
            <a:endParaRPr lang="de-DE" sz="2400" dirty="0"/>
          </a:p>
          <a:p>
            <a:pPr marL="342900" indent="-342900">
              <a:buAutoNum type="arabicPeriod"/>
            </a:pPr>
            <a:r>
              <a:rPr lang="de-DE" sz="2400" dirty="0"/>
              <a:t>User kann abgehakte Einkäufe korrigieren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="" xmlns:a16="http://schemas.microsoft.com/office/drawing/2014/main" id="{058B28BF-6D46-400C-9E3A-419BD03638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51" y="4323869"/>
            <a:ext cx="591920" cy="59192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="" xmlns:a16="http://schemas.microsoft.com/office/drawing/2014/main" id="{20C64C4F-CB3F-4BD9-B887-1A692F8FE4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60" y="4223825"/>
            <a:ext cx="830644" cy="83064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="" xmlns:a16="http://schemas.microsoft.com/office/drawing/2014/main" id="{F8B74E77-0496-45AF-ABA2-992C3D59E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50" y="3411069"/>
            <a:ext cx="778978" cy="77897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="" xmlns:a16="http://schemas.microsoft.com/office/drawing/2014/main" id="{13BE9F84-ED39-4F15-9AD4-9B6717B47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58" y="3549534"/>
            <a:ext cx="352761" cy="35276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="" xmlns:a16="http://schemas.microsoft.com/office/drawing/2014/main" id="{B1DBB29E-48DB-4D66-89B4-2822C8F23A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98" y="3735076"/>
            <a:ext cx="370453" cy="35091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="" xmlns:a16="http://schemas.microsoft.com/office/drawing/2014/main" id="{EF4EA032-22BD-4EB6-8734-F2EF93A0D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36" y="4446083"/>
            <a:ext cx="347492" cy="347492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="" xmlns:a16="http://schemas.microsoft.com/office/drawing/2014/main" id="{59800B42-7825-42B2-A8D8-EE17EE312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08" y="3494058"/>
            <a:ext cx="604491" cy="60449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="" xmlns:a16="http://schemas.microsoft.com/office/drawing/2014/main" id="{BC9276F7-2F42-493B-99BB-00A3ADCEF6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43" y="3508356"/>
            <a:ext cx="698875" cy="698875"/>
          </a:xfrm>
          <a:prstGeom prst="rect">
            <a:avLst/>
          </a:prstGeom>
        </p:spPr>
      </p:pic>
      <p:cxnSp>
        <p:nvCxnSpPr>
          <p:cNvPr id="41" name="Gerade Verbindung mit Pfeil 40">
            <a:extLst>
              <a:ext uri="{FF2B5EF4-FFF2-40B4-BE49-F238E27FC236}">
                <a16:creationId xmlns="" xmlns:a16="http://schemas.microsoft.com/office/drawing/2014/main" id="{BFC11E9B-1239-4CF1-836F-D9107C14457E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6611928" y="3796304"/>
            <a:ext cx="1447680" cy="425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="" xmlns:a16="http://schemas.microsoft.com/office/drawing/2014/main" id="{E1692C57-BA47-4128-9387-732BFAA1CB0B}"/>
              </a:ext>
            </a:extLst>
          </p:cNvPr>
          <p:cNvSpPr txBox="1"/>
          <p:nvPr/>
        </p:nvSpPr>
        <p:spPr>
          <a:xfrm>
            <a:off x="2708224" y="4441974"/>
            <a:ext cx="385921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="" xmlns:a16="http://schemas.microsoft.com/office/drawing/2014/main" id="{93B3EF09-B0B9-4E71-A48F-0F979D2550D3}"/>
              </a:ext>
            </a:extLst>
          </p:cNvPr>
          <p:cNvSpPr txBox="1"/>
          <p:nvPr/>
        </p:nvSpPr>
        <p:spPr>
          <a:xfrm>
            <a:off x="6090669" y="2984026"/>
            <a:ext cx="435045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="" xmlns:a16="http://schemas.microsoft.com/office/drawing/2014/main" id="{72DA5BE1-79A7-40E0-B20C-0A883E2147E4}"/>
              </a:ext>
            </a:extLst>
          </p:cNvPr>
          <p:cNvSpPr txBox="1"/>
          <p:nvPr/>
        </p:nvSpPr>
        <p:spPr>
          <a:xfrm>
            <a:off x="8448612" y="2984026"/>
            <a:ext cx="435045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="" xmlns:a16="http://schemas.microsoft.com/office/drawing/2014/main" id="{82C31054-C75A-42D8-B461-00EF0C23DF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99" y="5094150"/>
            <a:ext cx="912918" cy="91291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="" xmlns:a16="http://schemas.microsoft.com/office/drawing/2014/main" id="{F3F2B69F-F7DA-49D3-B534-4DA435BD1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25" y="5264993"/>
            <a:ext cx="657752" cy="565069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="" xmlns:a16="http://schemas.microsoft.com/office/drawing/2014/main" id="{635A8B14-26AF-4EAF-93C2-4AC5AAA08F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80" y="5000514"/>
            <a:ext cx="522012" cy="52201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="" xmlns:a16="http://schemas.microsoft.com/office/drawing/2014/main" id="{7F6A7E72-3765-455A-BE2A-0B1637280A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89" y="5529472"/>
            <a:ext cx="565070" cy="56507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="" xmlns:a16="http://schemas.microsoft.com/office/drawing/2014/main" id="{91B976F8-969D-46E9-BB67-DA5CF0B92A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50" y="4976135"/>
            <a:ext cx="345350" cy="34535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="" xmlns:a16="http://schemas.microsoft.com/office/drawing/2014/main" id="{D1661EC4-C8DB-4ECB-9DF5-E825681CCE7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557" y="5839904"/>
            <a:ext cx="334329" cy="334329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="" xmlns:a16="http://schemas.microsoft.com/office/drawing/2014/main" id="{BC3742E2-C599-4691-A800-AC388006D5D7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47" y="5094150"/>
            <a:ext cx="615270" cy="791315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="" xmlns:a16="http://schemas.microsoft.com/office/drawing/2014/main" id="{26A8266D-F854-4B50-B772-CE525242C4DB}"/>
              </a:ext>
            </a:extLst>
          </p:cNvPr>
          <p:cNvCxnSpPr>
            <a:cxnSpLocks/>
          </p:cNvCxnSpPr>
          <p:nvPr/>
        </p:nvCxnSpPr>
        <p:spPr>
          <a:xfrm>
            <a:off x="6222439" y="5592736"/>
            <a:ext cx="69887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="" xmlns:a16="http://schemas.microsoft.com/office/drawing/2014/main" id="{2969449F-F1EB-442E-B4BE-520FE8FEEA7B}"/>
              </a:ext>
            </a:extLst>
          </p:cNvPr>
          <p:cNvCxnSpPr>
            <a:cxnSpLocks/>
          </p:cNvCxnSpPr>
          <p:nvPr/>
        </p:nvCxnSpPr>
        <p:spPr>
          <a:xfrm>
            <a:off x="8037592" y="5531421"/>
            <a:ext cx="69887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="" xmlns:a16="http://schemas.microsoft.com/office/drawing/2014/main" id="{716932C3-923F-4E90-93EB-F8C47DB49029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3442482" y="3736998"/>
            <a:ext cx="2006845" cy="430317"/>
          </a:xfrm>
          <a:prstGeom prst="bentConnector3">
            <a:avLst>
              <a:gd name="adj1" fmla="val 5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="" xmlns:a16="http://schemas.microsoft.com/office/drawing/2014/main" id="{5A6EAC2E-174B-4BA9-A265-791571322B72}"/>
              </a:ext>
            </a:extLst>
          </p:cNvPr>
          <p:cNvCxnSpPr>
            <a:cxnSpLocks/>
          </p:cNvCxnSpPr>
          <p:nvPr/>
        </p:nvCxnSpPr>
        <p:spPr>
          <a:xfrm>
            <a:off x="3446260" y="5072344"/>
            <a:ext cx="1329330" cy="520392"/>
          </a:xfrm>
          <a:prstGeom prst="bentConnector3">
            <a:avLst>
              <a:gd name="adj1" fmla="val 73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55">
            <a:extLst>
              <a:ext uri="{FF2B5EF4-FFF2-40B4-BE49-F238E27FC236}">
                <a16:creationId xmlns="" xmlns:a16="http://schemas.microsoft.com/office/drawing/2014/main" id="{B67992BE-8DC3-4F91-870C-0B3EBF144B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27" y="3454539"/>
            <a:ext cx="564917" cy="564917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="" xmlns:a16="http://schemas.microsoft.com/office/drawing/2014/main" id="{7BA39477-CB56-45B0-A192-D6690B820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70" y="3673830"/>
            <a:ext cx="315327" cy="315327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="" xmlns:a16="http://schemas.microsoft.com/office/drawing/2014/main" id="{AAF3829F-D7D7-45CC-B5B0-29B2E11D00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67" y="3767773"/>
            <a:ext cx="384342" cy="364075"/>
          </a:xfrm>
          <a:prstGeom prst="rect">
            <a:avLst/>
          </a:prstGeom>
        </p:spPr>
      </p:pic>
      <p:sp>
        <p:nvSpPr>
          <p:cNvPr id="63" name="Titel 1">
            <a:extLst>
              <a:ext uri="{FF2B5EF4-FFF2-40B4-BE49-F238E27FC236}">
                <a16:creationId xmlns="" xmlns:a16="http://schemas.microsoft.com/office/drawing/2014/main" id="{66E19C4D-BBA8-4C88-B80C-A6B0155F1B59}"/>
              </a:ext>
            </a:extLst>
          </p:cNvPr>
          <p:cNvSpPr txBox="1">
            <a:spLocks/>
          </p:cNvSpPr>
          <p:nvPr/>
        </p:nvSpPr>
        <p:spPr>
          <a:xfrm>
            <a:off x="919751" y="55846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de-DE" dirty="0">
                <a:solidFill>
                  <a:schemeClr val="tx2"/>
                </a:solidFill>
              </a:rPr>
              <a:t>Variante 1: </a:t>
            </a:r>
            <a:r>
              <a:rPr lang="de-DE" dirty="0" smtClean="0">
                <a:solidFill>
                  <a:schemeClr val="tx2"/>
                </a:solidFill>
              </a:rPr>
              <a:t>Manuelles </a:t>
            </a:r>
            <a:r>
              <a:rPr lang="de-DE" dirty="0">
                <a:solidFill>
                  <a:schemeClr val="tx2"/>
                </a:solidFill>
              </a:rPr>
              <a:t>Abhaken</a:t>
            </a:r>
          </a:p>
          <a:p>
            <a:pPr fontAlgn="auto">
              <a:spcAft>
                <a:spcPts val="0"/>
              </a:spcAft>
              <a:buClrTx/>
              <a:buSzTx/>
              <a:buFontTx/>
            </a:pP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0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0000">
        <p:cut/>
      </p:transition>
    </mc:Choice>
    <mc:Fallback xmlns="">
      <p:transition advTm="1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59" name="Titel 1">
            <a:extLst>
              <a:ext uri="{FF2B5EF4-FFF2-40B4-BE49-F238E27FC236}">
                <a16:creationId xmlns="" xmlns:a16="http://schemas.microsoft.com/office/drawing/2014/main" id="{B4A60B71-C7CE-484B-BF58-94E1D9A91E9F}"/>
              </a:ext>
            </a:extLst>
          </p:cNvPr>
          <p:cNvSpPr txBox="1">
            <a:spLocks/>
          </p:cNvSpPr>
          <p:nvPr/>
        </p:nvSpPr>
        <p:spPr>
          <a:xfrm>
            <a:off x="919751" y="55846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de-DE" dirty="0">
                <a:solidFill>
                  <a:schemeClr val="tx2"/>
                </a:solidFill>
              </a:rPr>
              <a:t>Variante 2: Übertragung</a:t>
            </a:r>
            <a:br>
              <a:rPr lang="de-DE" dirty="0">
                <a:solidFill>
                  <a:schemeClr val="tx2"/>
                </a:solidFill>
              </a:rPr>
            </a:br>
            <a:r>
              <a:rPr lang="de-DE" dirty="0">
                <a:solidFill>
                  <a:schemeClr val="tx2"/>
                </a:solidFill>
              </a:rPr>
              <a:t>durch das Kassensystem</a:t>
            </a:r>
          </a:p>
        </p:txBody>
      </p:sp>
      <p:sp>
        <p:nvSpPr>
          <p:cNvPr id="60" name="Inhaltsplatzhalter 2">
            <a:extLst>
              <a:ext uri="{FF2B5EF4-FFF2-40B4-BE49-F238E27FC236}">
                <a16:creationId xmlns="" xmlns:a16="http://schemas.microsoft.com/office/drawing/2014/main" id="{32B0E138-D590-44B2-A703-243C1A584D9B}"/>
              </a:ext>
            </a:extLst>
          </p:cNvPr>
          <p:cNvSpPr txBox="1">
            <a:spLocks/>
          </p:cNvSpPr>
          <p:nvPr/>
        </p:nvSpPr>
        <p:spPr>
          <a:xfrm>
            <a:off x="919752" y="1884032"/>
            <a:ext cx="6882846" cy="347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User erstellt </a:t>
            </a:r>
            <a:r>
              <a:rPr lang="de-DE" sz="2400" dirty="0" smtClean="0"/>
              <a:t>Einkaufsliste 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 smtClean="0"/>
              <a:t>Einscannen </a:t>
            </a:r>
            <a:r>
              <a:rPr lang="de-DE" sz="2400" dirty="0"/>
              <a:t>der Produkte via Barcode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Checkout-Button lässt Barcode mit </a:t>
            </a:r>
            <a:r>
              <a:rPr lang="de-DE" sz="2400" dirty="0" smtClean="0"/>
              <a:t>Login-Daten</a:t>
            </a:r>
            <a:br>
              <a:rPr lang="de-DE" sz="2400" dirty="0" smtClean="0"/>
            </a:br>
            <a:r>
              <a:rPr lang="de-DE" sz="2400" dirty="0" smtClean="0"/>
              <a:t>des </a:t>
            </a:r>
            <a:r>
              <a:rPr lang="de-DE" sz="2400" dirty="0"/>
              <a:t>Kunden an der Kasse einscannen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Die Kasse sendet Infos zu den gekauften Produkten mithilfe der bekannten Zugangsdaten an die App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Produkte werden in der App als gekauft markiert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Nutzer überprüft abgehakte Produkte</a:t>
            </a:r>
          </a:p>
        </p:txBody>
      </p:sp>
      <p:pic>
        <p:nvPicPr>
          <p:cNvPr id="64" name="Grafik 63">
            <a:extLst>
              <a:ext uri="{FF2B5EF4-FFF2-40B4-BE49-F238E27FC236}">
                <a16:creationId xmlns="" xmlns:a16="http://schemas.microsoft.com/office/drawing/2014/main" id="{EAF89D15-DD63-4B71-9F44-FEF4E2E0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827" y="5021937"/>
            <a:ext cx="811846" cy="69745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="" xmlns:a16="http://schemas.microsoft.com/office/drawing/2014/main" id="{09438BB2-CD20-4517-8C17-C86069C6D6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475" y="4599928"/>
            <a:ext cx="1260783" cy="1260783"/>
          </a:xfrm>
          <a:prstGeom prst="rect">
            <a:avLst/>
          </a:prstGeom>
        </p:spPr>
      </p:pic>
      <p:sp>
        <p:nvSpPr>
          <p:cNvPr id="66" name="Textfeld 65">
            <a:extLst>
              <a:ext uri="{FF2B5EF4-FFF2-40B4-BE49-F238E27FC236}">
                <a16:creationId xmlns="" xmlns:a16="http://schemas.microsoft.com/office/drawing/2014/main" id="{383F4360-A2CB-441E-AE5B-CBC899CD7153}"/>
              </a:ext>
            </a:extLst>
          </p:cNvPr>
          <p:cNvSpPr txBox="1"/>
          <p:nvPr/>
        </p:nvSpPr>
        <p:spPr>
          <a:xfrm>
            <a:off x="5685145" y="5342697"/>
            <a:ext cx="1253869" cy="323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Checkout</a:t>
            </a:r>
            <a:endParaRPr lang="de-DE" dirty="0"/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="" xmlns:a16="http://schemas.microsoft.com/office/drawing/2014/main" id="{BCDCAD81-1F23-4D65-9973-3F952DC710E9}"/>
              </a:ext>
            </a:extLst>
          </p:cNvPr>
          <p:cNvCxnSpPr>
            <a:cxnSpLocks/>
          </p:cNvCxnSpPr>
          <p:nvPr/>
        </p:nvCxnSpPr>
        <p:spPr>
          <a:xfrm>
            <a:off x="5535642" y="5740722"/>
            <a:ext cx="151746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="" xmlns:a16="http://schemas.microsoft.com/office/drawing/2014/main" id="{EAEF3D13-CE32-4FFB-98EF-566F2C20620E}"/>
              </a:ext>
            </a:extLst>
          </p:cNvPr>
          <p:cNvCxnSpPr>
            <a:cxnSpLocks/>
          </p:cNvCxnSpPr>
          <p:nvPr/>
        </p:nvCxnSpPr>
        <p:spPr>
          <a:xfrm flipH="1">
            <a:off x="8618390" y="5373408"/>
            <a:ext cx="8765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9" name="Grafik 68">
            <a:extLst>
              <a:ext uri="{FF2B5EF4-FFF2-40B4-BE49-F238E27FC236}">
                <a16:creationId xmlns="" xmlns:a16="http://schemas.microsoft.com/office/drawing/2014/main" id="{AC9846A9-6F52-4E85-AA69-7669CF502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12" y="5666124"/>
            <a:ext cx="634558" cy="634558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="" xmlns:a16="http://schemas.microsoft.com/office/drawing/2014/main" id="{91620C77-7633-4FC3-99D1-818971C033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81" y="4848996"/>
            <a:ext cx="701225" cy="701225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="" xmlns:a16="http://schemas.microsoft.com/office/drawing/2014/main" id="{D209A39A-FA5C-4945-846A-AF7B91486E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244" y="4400710"/>
            <a:ext cx="563276" cy="56327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="" xmlns:a16="http://schemas.microsoft.com/office/drawing/2014/main" id="{3B88F2B9-42BE-4776-AD69-2FA65ACA62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480" y="5818114"/>
            <a:ext cx="428599" cy="42859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="" xmlns:a16="http://schemas.microsoft.com/office/drawing/2014/main" id="{2BB6F421-AFD0-456F-8DDE-6F61704CA2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14" y="5230320"/>
            <a:ext cx="857004" cy="857004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="" xmlns:a16="http://schemas.microsoft.com/office/drawing/2014/main" id="{681319D1-916A-4AAD-86C1-3E40F6028A55}"/>
              </a:ext>
            </a:extLst>
          </p:cNvPr>
          <p:cNvCxnSpPr>
            <a:cxnSpLocks/>
          </p:cNvCxnSpPr>
          <p:nvPr/>
        </p:nvCxnSpPr>
        <p:spPr>
          <a:xfrm flipV="1">
            <a:off x="7861761" y="2519245"/>
            <a:ext cx="0" cy="1883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5" name="Grafik 74">
            <a:extLst>
              <a:ext uri="{FF2B5EF4-FFF2-40B4-BE49-F238E27FC236}">
                <a16:creationId xmlns="" xmlns:a16="http://schemas.microsoft.com/office/drawing/2014/main" id="{88CD9B31-97E2-4B35-9287-168A3B5F81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88" y="1434725"/>
            <a:ext cx="939706" cy="939706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="" xmlns:a16="http://schemas.microsoft.com/office/drawing/2014/main" id="{0722094E-22E3-4F6B-9276-7E95AF851E5D}"/>
              </a:ext>
            </a:extLst>
          </p:cNvPr>
          <p:cNvCxnSpPr>
            <a:cxnSpLocks/>
          </p:cNvCxnSpPr>
          <p:nvPr/>
        </p:nvCxnSpPr>
        <p:spPr>
          <a:xfrm flipH="1">
            <a:off x="5535642" y="5632476"/>
            <a:ext cx="15181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="" xmlns:a16="http://schemas.microsoft.com/office/drawing/2014/main" id="{D9D0AEE5-709D-4DAA-9F16-B9E1D542318B}"/>
              </a:ext>
            </a:extLst>
          </p:cNvPr>
          <p:cNvSpPr txBox="1"/>
          <p:nvPr/>
        </p:nvSpPr>
        <p:spPr>
          <a:xfrm>
            <a:off x="11565746" y="4548746"/>
            <a:ext cx="278475" cy="286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="" xmlns:a16="http://schemas.microsoft.com/office/drawing/2014/main" id="{4B532080-31BF-4C35-89A0-6E9C5D4A810B}"/>
              </a:ext>
            </a:extLst>
          </p:cNvPr>
          <p:cNvSpPr txBox="1"/>
          <p:nvPr/>
        </p:nvSpPr>
        <p:spPr>
          <a:xfrm>
            <a:off x="6128925" y="5094280"/>
            <a:ext cx="280959" cy="286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3.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="" xmlns:a16="http://schemas.microsoft.com/office/drawing/2014/main" id="{20BF6891-42BF-457B-9DE8-5DAC1116879C}"/>
              </a:ext>
            </a:extLst>
          </p:cNvPr>
          <p:cNvSpPr txBox="1"/>
          <p:nvPr/>
        </p:nvSpPr>
        <p:spPr>
          <a:xfrm>
            <a:off x="7507478" y="3270492"/>
            <a:ext cx="280959" cy="286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4.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="" xmlns:a16="http://schemas.microsoft.com/office/drawing/2014/main" id="{FE778CB4-BFFF-40D3-A76F-97B83A6790C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86" y="1641174"/>
            <a:ext cx="367711" cy="367711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="" xmlns:a16="http://schemas.microsoft.com/office/drawing/2014/main" id="{557350EC-4912-42CE-857D-FDA38861FA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058" y="2709065"/>
            <a:ext cx="326689" cy="326689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="" xmlns:a16="http://schemas.microsoft.com/office/drawing/2014/main" id="{0B1E5C16-6FF8-4274-B240-16AA165EC8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34" y="3075721"/>
            <a:ext cx="313821" cy="313821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="" xmlns:a16="http://schemas.microsoft.com/office/drawing/2014/main" id="{06D84C8A-7E3D-4998-A25D-B45A0203FD8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33" y="3426650"/>
            <a:ext cx="378723" cy="378723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="" xmlns:a16="http://schemas.microsoft.com/office/drawing/2014/main" id="{6A495FCF-0A45-4407-8847-7A8FC15765B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57" y="3844676"/>
            <a:ext cx="286176" cy="286176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="" xmlns:a16="http://schemas.microsoft.com/office/drawing/2014/main" id="{48DEA850-2A08-40B7-8A71-4CCD671BEE4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3" y="2742392"/>
            <a:ext cx="274510" cy="260035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="" xmlns:a16="http://schemas.microsoft.com/office/drawing/2014/main" id="{DD02BE56-8302-4036-A296-DA84A85679B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47" y="3812597"/>
            <a:ext cx="274510" cy="260035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="" xmlns:a16="http://schemas.microsoft.com/office/drawing/2014/main" id="{1B840144-C889-405C-BFB2-8068DE51981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55" y="3426650"/>
            <a:ext cx="274510" cy="260035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="" xmlns:a16="http://schemas.microsoft.com/office/drawing/2014/main" id="{360862C5-50DC-4F98-9D8A-5E9643EA415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2" y="3077470"/>
            <a:ext cx="274510" cy="260035"/>
          </a:xfrm>
          <a:prstGeom prst="rect">
            <a:avLst/>
          </a:prstGeom>
        </p:spPr>
      </p:pic>
      <p:sp>
        <p:nvSpPr>
          <p:cNvPr id="89" name="Textfeld 88">
            <a:extLst>
              <a:ext uri="{FF2B5EF4-FFF2-40B4-BE49-F238E27FC236}">
                <a16:creationId xmlns="" xmlns:a16="http://schemas.microsoft.com/office/drawing/2014/main" id="{587C9F95-30D7-4E51-96E8-5ECF8987FF88}"/>
              </a:ext>
            </a:extLst>
          </p:cNvPr>
          <p:cNvSpPr txBox="1"/>
          <p:nvPr/>
        </p:nvSpPr>
        <p:spPr>
          <a:xfrm>
            <a:off x="7238764" y="1484325"/>
            <a:ext cx="280959" cy="286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5.</a:t>
            </a:r>
          </a:p>
        </p:txBody>
      </p:sp>
      <p:pic>
        <p:nvPicPr>
          <p:cNvPr id="90" name="Grafik 89">
            <a:extLst>
              <a:ext uri="{FF2B5EF4-FFF2-40B4-BE49-F238E27FC236}">
                <a16:creationId xmlns="" xmlns:a16="http://schemas.microsoft.com/office/drawing/2014/main" id="{50F43216-15A7-4352-A098-96F656B8E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12" y="5773307"/>
            <a:ext cx="529301" cy="454718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="" xmlns:a16="http://schemas.microsoft.com/office/drawing/2014/main" id="{73DFC4B8-0937-4F86-B3CE-744044CFD77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88" y="5462327"/>
            <a:ext cx="422035" cy="362567"/>
          </a:xfrm>
          <a:prstGeom prst="rect">
            <a:avLst/>
          </a:prstGeom>
        </p:spPr>
      </p:pic>
      <p:cxnSp>
        <p:nvCxnSpPr>
          <p:cNvPr id="92" name="Gerade Verbindung mit Pfeil 91">
            <a:extLst>
              <a:ext uri="{FF2B5EF4-FFF2-40B4-BE49-F238E27FC236}">
                <a16:creationId xmlns="" xmlns:a16="http://schemas.microsoft.com/office/drawing/2014/main" id="{D0322CE1-1D7C-471B-ABC9-24B0A4B872E4}"/>
              </a:ext>
            </a:extLst>
          </p:cNvPr>
          <p:cNvCxnSpPr>
            <a:cxnSpLocks/>
            <a:stCxn id="75" idx="3"/>
            <a:endCxn id="93" idx="1"/>
          </p:cNvCxnSpPr>
          <p:nvPr/>
        </p:nvCxnSpPr>
        <p:spPr>
          <a:xfrm>
            <a:off x="8326694" y="1904578"/>
            <a:ext cx="122790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3" name="Grafik 92">
            <a:extLst>
              <a:ext uri="{FF2B5EF4-FFF2-40B4-BE49-F238E27FC236}">
                <a16:creationId xmlns="" xmlns:a16="http://schemas.microsoft.com/office/drawing/2014/main" id="{F5678FD0-7E74-4FF3-AA23-15EF208C5D8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96" y="1627413"/>
            <a:ext cx="554330" cy="554330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="" xmlns:a16="http://schemas.microsoft.com/office/drawing/2014/main" id="{2454A763-969D-485B-91C5-643B8362F5FB}"/>
              </a:ext>
            </a:extLst>
          </p:cNvPr>
          <p:cNvSpPr txBox="1"/>
          <p:nvPr/>
        </p:nvSpPr>
        <p:spPr>
          <a:xfrm>
            <a:off x="9372750" y="1452836"/>
            <a:ext cx="547674" cy="28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6.</a:t>
            </a:r>
          </a:p>
        </p:txBody>
      </p:sp>
      <p:pic>
        <p:nvPicPr>
          <p:cNvPr id="95" name="Grafik 94">
            <a:extLst>
              <a:ext uri="{FF2B5EF4-FFF2-40B4-BE49-F238E27FC236}">
                <a16:creationId xmlns="" xmlns:a16="http://schemas.microsoft.com/office/drawing/2014/main" id="{F8AD78E2-BDB8-436E-B94A-BEB81C0D73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37" y="1522334"/>
            <a:ext cx="845599" cy="845599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="" xmlns:a16="http://schemas.microsoft.com/office/drawing/2014/main" id="{DE68B7BF-D155-4213-B413-EADB3AE7EA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77" y="4850331"/>
            <a:ext cx="939706" cy="939706"/>
          </a:xfrm>
          <a:prstGeom prst="rect">
            <a:avLst/>
          </a:prstGeom>
        </p:spPr>
      </p:pic>
      <p:sp>
        <p:nvSpPr>
          <p:cNvPr id="97" name="Textfeld 96">
            <a:extLst>
              <a:ext uri="{FF2B5EF4-FFF2-40B4-BE49-F238E27FC236}">
                <a16:creationId xmlns="" xmlns:a16="http://schemas.microsoft.com/office/drawing/2014/main" id="{D1D3CAFE-F16F-484F-8519-4B6171D8C195}"/>
              </a:ext>
            </a:extLst>
          </p:cNvPr>
          <p:cNvSpPr txBox="1"/>
          <p:nvPr/>
        </p:nvSpPr>
        <p:spPr>
          <a:xfrm>
            <a:off x="8882773" y="5056521"/>
            <a:ext cx="280959" cy="286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2.</a:t>
            </a: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="" xmlns:a16="http://schemas.microsoft.com/office/drawing/2014/main" id="{A5768006-0C65-4181-97AE-472580915DEC}"/>
              </a:ext>
            </a:extLst>
          </p:cNvPr>
          <p:cNvCxnSpPr>
            <a:cxnSpLocks/>
          </p:cNvCxnSpPr>
          <p:nvPr/>
        </p:nvCxnSpPr>
        <p:spPr>
          <a:xfrm flipH="1" flipV="1">
            <a:off x="10909158" y="5370661"/>
            <a:ext cx="477059" cy="9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9" name="Grafik 98">
            <a:extLst>
              <a:ext uri="{FF2B5EF4-FFF2-40B4-BE49-F238E27FC236}">
                <a16:creationId xmlns="" xmlns:a16="http://schemas.microsoft.com/office/drawing/2014/main" id="{95AF7A7F-64A9-415E-8A7C-81B135184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746" y="5127250"/>
            <a:ext cx="370459" cy="370459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="" xmlns:a16="http://schemas.microsoft.com/office/drawing/2014/main" id="{6BBD0C38-CC91-410F-AD01-857E980417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10" y="1729228"/>
            <a:ext cx="319967" cy="31996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="" xmlns:a16="http://schemas.microsoft.com/office/drawing/2014/main" id="{AFCCD9B3-71ED-487B-BB77-E0807784813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749" y="1782364"/>
            <a:ext cx="478262" cy="453044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="" xmlns:a16="http://schemas.microsoft.com/office/drawing/2014/main" id="{ABF21F62-C6D6-432F-B4AB-B7316999EB7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512" y="1828724"/>
            <a:ext cx="369349" cy="3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000">
        <p:cut/>
      </p:transition>
    </mc:Choice>
    <mc:Fallback xmlns="">
      <p:transition advTm="15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7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8" grpId="0"/>
      <p:bldP spid="79" grpId="0"/>
      <p:bldP spid="89" grpId="0"/>
      <p:bldP spid="94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el 1">
            <a:extLst>
              <a:ext uri="{FF2B5EF4-FFF2-40B4-BE49-F238E27FC236}">
                <a16:creationId xmlns="" xmlns:a16="http://schemas.microsoft.com/office/drawing/2014/main" id="{B4A60B71-C7CE-484B-BF58-94E1D9A91E9F}"/>
              </a:ext>
            </a:extLst>
          </p:cNvPr>
          <p:cNvSpPr txBox="1">
            <a:spLocks/>
          </p:cNvSpPr>
          <p:nvPr/>
        </p:nvSpPr>
        <p:spPr>
          <a:xfrm>
            <a:off x="919750" y="230480"/>
            <a:ext cx="9019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de-DE" dirty="0">
                <a:solidFill>
                  <a:schemeClr val="tx2"/>
                </a:solidFill>
              </a:rPr>
              <a:t>Variante 3: Einscannen von QR-Codes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0" name="Inhaltsplatzhalter 2">
            <a:extLst>
              <a:ext uri="{FF2B5EF4-FFF2-40B4-BE49-F238E27FC236}">
                <a16:creationId xmlns="" xmlns:a16="http://schemas.microsoft.com/office/drawing/2014/main" id="{32B0E138-D590-44B2-A703-243C1A584D9B}"/>
              </a:ext>
            </a:extLst>
          </p:cNvPr>
          <p:cNvSpPr txBox="1">
            <a:spLocks/>
          </p:cNvSpPr>
          <p:nvPr/>
        </p:nvSpPr>
        <p:spPr>
          <a:xfrm>
            <a:off x="3839692" y="1213157"/>
            <a:ext cx="8425195" cy="3882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User erstellt </a:t>
            </a:r>
            <a:r>
              <a:rPr lang="de-DE" sz="2400" dirty="0" smtClean="0"/>
              <a:t>Einkaufsliste 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 smtClean="0"/>
              <a:t>Ausgesuchte </a:t>
            </a:r>
            <a:r>
              <a:rPr lang="de-DE" sz="2400" dirty="0"/>
              <a:t>Produkte werden eingescannt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Ein von der Kasse unabhängiger Scanner erfasst die Produkte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Ein </a:t>
            </a:r>
            <a:r>
              <a:rPr lang="de-DE" sz="2400" dirty="0" smtClean="0"/>
              <a:t>QR-Code </a:t>
            </a:r>
            <a:r>
              <a:rPr lang="de-DE" sz="2400" dirty="0"/>
              <a:t>mit Infos zu den gekauften Produkten </a:t>
            </a:r>
            <a:r>
              <a:rPr lang="de-DE" sz="2400" dirty="0" smtClean="0"/>
              <a:t>wird</a:t>
            </a:r>
            <a:br>
              <a:rPr lang="de-DE" sz="2400" dirty="0" smtClean="0"/>
            </a:br>
            <a:r>
              <a:rPr lang="de-DE" sz="2400" dirty="0" smtClean="0"/>
              <a:t>erstellt und auf einem Bildschirm angezeigt</a:t>
            </a:r>
            <a:endParaRPr lang="de-DE" sz="2400" dirty="0"/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Der erstellte QR-Code wird vom User in </a:t>
            </a:r>
            <a:r>
              <a:rPr lang="de-DE" sz="2400" dirty="0" smtClean="0"/>
              <a:t>der</a:t>
            </a:r>
            <a:br>
              <a:rPr lang="de-DE" sz="2400" dirty="0" smtClean="0"/>
            </a:br>
            <a:r>
              <a:rPr lang="de-DE" sz="2400" dirty="0" smtClean="0"/>
              <a:t>Einkaufslisten-App </a:t>
            </a:r>
            <a:r>
              <a:rPr lang="de-DE" sz="2400" dirty="0"/>
              <a:t>eingescannt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Die Produkte werden automatisch </a:t>
            </a:r>
            <a:r>
              <a:rPr lang="de-DE" sz="2400" dirty="0" smtClean="0"/>
              <a:t>in </a:t>
            </a:r>
            <a:r>
              <a:rPr lang="de-DE" sz="2400" dirty="0"/>
              <a:t>der App abgehakt</a:t>
            </a:r>
          </a:p>
          <a:p>
            <a:pPr marL="342900" indent="-3429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de-DE" sz="2400" dirty="0"/>
              <a:t>Der User kann die abgehakten Produkte </a:t>
            </a:r>
            <a:r>
              <a:rPr lang="de-DE" sz="2400" dirty="0" smtClean="0"/>
              <a:t>bei Bedarf </a:t>
            </a:r>
            <a:r>
              <a:rPr lang="de-DE" sz="2400" dirty="0"/>
              <a:t>korrigieren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="" xmlns:a16="http://schemas.microsoft.com/office/drawing/2014/main" id="{74293774-A9BD-402D-BFC1-237FC5B4E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28" y="3473858"/>
            <a:ext cx="738537" cy="63447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="" xmlns:a16="http://schemas.microsoft.com/office/drawing/2014/main" id="{D24E7E92-EE93-447D-BE7F-603701C443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79" y="4126379"/>
            <a:ext cx="470421" cy="470421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="" xmlns:a16="http://schemas.microsoft.com/office/drawing/2014/main" id="{18D6B07D-C573-4540-ACC8-6605085FD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29" y="4104453"/>
            <a:ext cx="518550" cy="51855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="" xmlns:a16="http://schemas.microsoft.com/office/drawing/2014/main" id="{DFBE8164-0BD2-4FDB-B440-9857E3FF99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64" y="4220848"/>
            <a:ext cx="357283" cy="35728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="" xmlns:a16="http://schemas.microsoft.com/office/drawing/2014/main" id="{F32B97BF-8AFD-4ACD-9976-1EEEFD7163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66" y="4247348"/>
            <a:ext cx="301300" cy="3013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="" xmlns:a16="http://schemas.microsoft.com/office/drawing/2014/main" id="{E15779E2-1658-4BEA-89DE-0EA0192188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1" y="3550706"/>
            <a:ext cx="854852" cy="854852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="" xmlns:a16="http://schemas.microsoft.com/office/drawing/2014/main" id="{D120278F-9015-4B43-8752-20E1FC20FB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3" y="3781432"/>
            <a:ext cx="337007" cy="337007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="" xmlns:a16="http://schemas.microsoft.com/office/drawing/2014/main" id="{8173317A-8CFB-4211-917D-E89B61231B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58" y="1778264"/>
            <a:ext cx="738537" cy="738537"/>
          </a:xfrm>
          <a:prstGeom prst="rect">
            <a:avLst/>
          </a:prstGeom>
        </p:spPr>
      </p:pic>
      <p:cxnSp>
        <p:nvCxnSpPr>
          <p:cNvPr id="55" name="Gerade Verbindung mit Pfeil 54">
            <a:extLst>
              <a:ext uri="{FF2B5EF4-FFF2-40B4-BE49-F238E27FC236}">
                <a16:creationId xmlns="" xmlns:a16="http://schemas.microsoft.com/office/drawing/2014/main" id="{C14CF257-A83F-4F54-8117-1190225EC4A0}"/>
              </a:ext>
            </a:extLst>
          </p:cNvPr>
          <p:cNvCxnSpPr>
            <a:cxnSpLocks/>
          </p:cNvCxnSpPr>
          <p:nvPr/>
        </p:nvCxnSpPr>
        <p:spPr>
          <a:xfrm>
            <a:off x="913867" y="3952699"/>
            <a:ext cx="54468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6" name="Grafik 55">
            <a:extLst>
              <a:ext uri="{FF2B5EF4-FFF2-40B4-BE49-F238E27FC236}">
                <a16:creationId xmlns="" xmlns:a16="http://schemas.microsoft.com/office/drawing/2014/main" id="{0713912C-8771-42E3-B6B5-C326EB4819F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28" y="5389570"/>
            <a:ext cx="686102" cy="686102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="" xmlns:a16="http://schemas.microsoft.com/office/drawing/2014/main" id="{2EEFD35B-1CA3-447B-BEE8-C712458295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85" y="5498838"/>
            <a:ext cx="467566" cy="467566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="" xmlns:a16="http://schemas.microsoft.com/office/drawing/2014/main" id="{36C97E73-2514-4553-AEC1-79F2797BD85A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16" y="1881115"/>
            <a:ext cx="596705" cy="76743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="" xmlns:a16="http://schemas.microsoft.com/office/drawing/2014/main" id="{99525474-E5F0-4AC1-BDE0-0952ED390B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00" y="5277852"/>
            <a:ext cx="854852" cy="854852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="" xmlns:a16="http://schemas.microsoft.com/office/drawing/2014/main" id="{C34E2983-8FCD-44CD-A24D-E644DDD81A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85" y="5539266"/>
            <a:ext cx="281481" cy="281481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="" xmlns:a16="http://schemas.microsoft.com/office/drawing/2014/main" id="{F5740A19-8539-44CF-9F40-6661D76DA7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11" y="5277852"/>
            <a:ext cx="854852" cy="854852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="" xmlns:a16="http://schemas.microsoft.com/office/drawing/2014/main" id="{61B5ED7F-D71A-424E-9273-25003C48314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83" y="5465660"/>
            <a:ext cx="334507" cy="334507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="" xmlns:a16="http://schemas.microsoft.com/office/drawing/2014/main" id="{F1098C9F-A7E0-44AC-B681-DF30B4213FC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915" y="5636273"/>
            <a:ext cx="335997" cy="318280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="" xmlns:a16="http://schemas.microsoft.com/office/drawing/2014/main" id="{8D293E44-81BF-4E9D-A056-0CCF156C89B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86" y="5399521"/>
            <a:ext cx="586252" cy="586252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="" xmlns:a16="http://schemas.microsoft.com/office/drawing/2014/main" id="{F7986089-1192-4B57-ACF5-EC68327BD2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832" y="5413387"/>
            <a:ext cx="677788" cy="677788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="" xmlns:a16="http://schemas.microsoft.com/office/drawing/2014/main" id="{6C98C518-0515-4555-9E00-C15145679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944" y="5573868"/>
            <a:ext cx="305812" cy="305812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="" xmlns:a16="http://schemas.microsoft.com/office/drawing/2014/main" id="{EA04B495-7B8D-40F2-AC8A-410D37D0EB1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23" y="5664977"/>
            <a:ext cx="372745" cy="353090"/>
          </a:xfrm>
          <a:prstGeom prst="rect">
            <a:avLst/>
          </a:prstGeom>
        </p:spPr>
      </p:pic>
      <p:cxnSp>
        <p:nvCxnSpPr>
          <p:cNvPr id="110" name="Gerade Verbindung mit Pfeil 109">
            <a:extLst>
              <a:ext uri="{FF2B5EF4-FFF2-40B4-BE49-F238E27FC236}">
                <a16:creationId xmlns="" xmlns:a16="http://schemas.microsoft.com/office/drawing/2014/main" id="{495B84FF-6901-43D7-84AB-89002769079D}"/>
              </a:ext>
            </a:extLst>
          </p:cNvPr>
          <p:cNvCxnSpPr>
            <a:cxnSpLocks/>
          </p:cNvCxnSpPr>
          <p:nvPr/>
        </p:nvCxnSpPr>
        <p:spPr>
          <a:xfrm>
            <a:off x="2646355" y="2167560"/>
            <a:ext cx="54468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="" xmlns:a16="http://schemas.microsoft.com/office/drawing/2014/main" id="{5FAEE70C-093F-41B4-AA51-1B7B323D71E2}"/>
              </a:ext>
            </a:extLst>
          </p:cNvPr>
          <p:cNvCxnSpPr>
            <a:cxnSpLocks/>
          </p:cNvCxnSpPr>
          <p:nvPr/>
        </p:nvCxnSpPr>
        <p:spPr>
          <a:xfrm>
            <a:off x="2528691" y="5744872"/>
            <a:ext cx="54468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="" xmlns:a16="http://schemas.microsoft.com/office/drawing/2014/main" id="{DCCDC609-46FF-4E95-AF98-FAB70A90B401}"/>
              </a:ext>
            </a:extLst>
          </p:cNvPr>
          <p:cNvCxnSpPr>
            <a:cxnSpLocks/>
          </p:cNvCxnSpPr>
          <p:nvPr/>
        </p:nvCxnSpPr>
        <p:spPr>
          <a:xfrm>
            <a:off x="3853677" y="5744872"/>
            <a:ext cx="54468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="" xmlns:a16="http://schemas.microsoft.com/office/drawing/2014/main" id="{48FF529A-A832-49F6-9CF0-3CBDA3CD4FEB}"/>
              </a:ext>
            </a:extLst>
          </p:cNvPr>
          <p:cNvCxnSpPr>
            <a:cxnSpLocks/>
          </p:cNvCxnSpPr>
          <p:nvPr/>
        </p:nvCxnSpPr>
        <p:spPr>
          <a:xfrm>
            <a:off x="5186061" y="5741668"/>
            <a:ext cx="54468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="" xmlns:a16="http://schemas.microsoft.com/office/drawing/2014/main" id="{685726CE-AB18-4963-8B5B-BA4D14A1A511}"/>
              </a:ext>
            </a:extLst>
          </p:cNvPr>
          <p:cNvCxnSpPr>
            <a:cxnSpLocks/>
          </p:cNvCxnSpPr>
          <p:nvPr/>
        </p:nvCxnSpPr>
        <p:spPr>
          <a:xfrm>
            <a:off x="6483970" y="5717855"/>
            <a:ext cx="51482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="" xmlns:a16="http://schemas.microsoft.com/office/drawing/2014/main" id="{4BBB86B1-56CE-4C9C-82C3-F590A51461AB}"/>
              </a:ext>
            </a:extLst>
          </p:cNvPr>
          <p:cNvCxnSpPr>
            <a:cxnSpLocks/>
          </p:cNvCxnSpPr>
          <p:nvPr/>
        </p:nvCxnSpPr>
        <p:spPr>
          <a:xfrm>
            <a:off x="2073026" y="4596800"/>
            <a:ext cx="0" cy="64387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="" xmlns:a16="http://schemas.microsoft.com/office/drawing/2014/main" id="{B738DC1A-9EF8-4C86-8B44-A2D703F720C2}"/>
              </a:ext>
            </a:extLst>
          </p:cNvPr>
          <p:cNvSpPr txBox="1"/>
          <p:nvPr/>
        </p:nvSpPr>
        <p:spPr>
          <a:xfrm>
            <a:off x="389553" y="3203862"/>
            <a:ext cx="25332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1.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="" xmlns:a16="http://schemas.microsoft.com/office/drawing/2014/main" id="{34EEB1E5-60E5-41CC-B22F-3C2D0CFBAE89}"/>
              </a:ext>
            </a:extLst>
          </p:cNvPr>
          <p:cNvSpPr txBox="1"/>
          <p:nvPr/>
        </p:nvSpPr>
        <p:spPr>
          <a:xfrm>
            <a:off x="2467274" y="3633403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2.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="" xmlns:a16="http://schemas.microsoft.com/office/drawing/2014/main" id="{8C25A7D1-A35A-4415-BA4B-DD9BBA262BC5}"/>
              </a:ext>
            </a:extLst>
          </p:cNvPr>
          <p:cNvSpPr txBox="1"/>
          <p:nvPr/>
        </p:nvSpPr>
        <p:spPr>
          <a:xfrm>
            <a:off x="1566050" y="5138795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3.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="" xmlns:a16="http://schemas.microsoft.com/office/drawing/2014/main" id="{DCFA1A56-6D3D-4216-97D3-D9F2840DB8AC}"/>
              </a:ext>
            </a:extLst>
          </p:cNvPr>
          <p:cNvSpPr txBox="1"/>
          <p:nvPr/>
        </p:nvSpPr>
        <p:spPr>
          <a:xfrm>
            <a:off x="3345056" y="5068783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4.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="" xmlns:a16="http://schemas.microsoft.com/office/drawing/2014/main" id="{C976B5D5-8133-49FE-A1A9-A33086E329FB}"/>
              </a:ext>
            </a:extLst>
          </p:cNvPr>
          <p:cNvSpPr txBox="1"/>
          <p:nvPr/>
        </p:nvSpPr>
        <p:spPr>
          <a:xfrm>
            <a:off x="4696961" y="4980337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5.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="" xmlns:a16="http://schemas.microsoft.com/office/drawing/2014/main" id="{7BAD5D37-E8A8-46F8-8B75-2B32A26FD065}"/>
              </a:ext>
            </a:extLst>
          </p:cNvPr>
          <p:cNvSpPr txBox="1"/>
          <p:nvPr/>
        </p:nvSpPr>
        <p:spPr>
          <a:xfrm>
            <a:off x="5981172" y="4986412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6.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="" xmlns:a16="http://schemas.microsoft.com/office/drawing/2014/main" id="{192B97F2-6EA6-4B5B-AC5E-92120B4A30D1}"/>
              </a:ext>
            </a:extLst>
          </p:cNvPr>
          <p:cNvSpPr txBox="1"/>
          <p:nvPr/>
        </p:nvSpPr>
        <p:spPr>
          <a:xfrm>
            <a:off x="7285609" y="5000316"/>
            <a:ext cx="255589" cy="260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7.</a:t>
            </a:r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="" xmlns:a16="http://schemas.microsoft.com/office/drawing/2014/main" id="{2F323983-B0BC-49B2-BB88-123C258D6188}"/>
              </a:ext>
            </a:extLst>
          </p:cNvPr>
          <p:cNvCxnSpPr>
            <a:cxnSpLocks/>
          </p:cNvCxnSpPr>
          <p:nvPr/>
        </p:nvCxnSpPr>
        <p:spPr>
          <a:xfrm flipV="1">
            <a:off x="2073026" y="2694457"/>
            <a:ext cx="0" cy="63957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6000">
        <p:cut/>
      </p:transition>
    </mc:Choice>
    <mc:Fallback xmlns="">
      <p:transition advTm="16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119" grpId="0"/>
      <p:bldP spid="120" grpId="0"/>
      <p:bldP spid="121" grpId="0"/>
      <p:bldP spid="1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2"/>
                </a:solidFill>
              </a:rPr>
              <a:t>Umsetzung als Prototyp: Variante 2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+ Automatisches Abhaken der Liste (gilt auch für Variante 3)</a:t>
            </a:r>
          </a:p>
          <a:p>
            <a:pPr marL="0" indent="0">
              <a:buNone/>
            </a:pPr>
            <a:r>
              <a:rPr lang="de-DE" dirty="0" smtClean="0"/>
              <a:t>+ Einfache Interaktion für den Anwender </a:t>
            </a:r>
            <a:r>
              <a:rPr lang="de-DE" dirty="0"/>
              <a:t>(gilt auch für Variante 3)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+ Nur geringe Anpassungen an der Einkaufslisten-App notwendig</a:t>
            </a:r>
          </a:p>
          <a:p>
            <a:pPr marL="0" indent="0">
              <a:buNone/>
            </a:pPr>
            <a:r>
              <a:rPr lang="de-DE" dirty="0" smtClean="0"/>
              <a:t>+ In das Kassensystem eingebunden (kein Medienbruch)</a:t>
            </a:r>
          </a:p>
          <a:p>
            <a:pPr marL="0" indent="0">
              <a:buNone/>
            </a:pPr>
            <a:r>
              <a:rPr lang="de-DE" dirty="0" smtClean="0"/>
              <a:t>-  Eingriff </a:t>
            </a:r>
            <a:r>
              <a:rPr lang="de-DE" dirty="0"/>
              <a:t>in das Kassensystem notwendig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 Bessere Ausnutzung von vorhandenen Ressourcen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15.06.2018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Smart Checkout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" y="2936112"/>
            <a:ext cx="298800" cy="2988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" y="3949522"/>
            <a:ext cx="297144" cy="29714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" y="1924872"/>
            <a:ext cx="298800" cy="2988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" y="2430492"/>
            <a:ext cx="298800" cy="2988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0" y="3441732"/>
            <a:ext cx="298800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3000">
        <p:cut/>
      </p:transition>
    </mc:Choice>
    <mc:Fallback xmlns="">
      <p:transition advTm="13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2"/>
                </a:solidFill>
              </a:rPr>
              <a:t>Live-Demonstration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292169" y="6382987"/>
            <a:ext cx="910236" cy="365125"/>
          </a:xfrm>
        </p:spPr>
        <p:txBody>
          <a:bodyPr/>
          <a:lstStyle/>
          <a:p>
            <a:r>
              <a:rPr lang="de-DE"/>
              <a:t>15.06.2018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463603" y="6382987"/>
            <a:ext cx="2377552" cy="365125"/>
          </a:xfrm>
        </p:spPr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Checkout</a:t>
            </a:r>
            <a:endParaRPr lang="de-DE" dirty="0"/>
          </a:p>
        </p:txBody>
      </p:sp>
      <p:pic>
        <p:nvPicPr>
          <p:cNvPr id="6" name="Smart_Checkout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42679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90735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6000">
        <p:cut/>
      </p:transition>
    </mc:Choice>
    <mc:Fallback xmlns="">
      <p:transition advTm="6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331</Words>
  <Application>Microsoft Office PowerPoint</Application>
  <PresentationFormat>Breitbild</PresentationFormat>
  <Paragraphs>96</Paragraphs>
  <Slides>10</Slides>
  <Notes>4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Tele-GroteskFet</vt:lpstr>
      <vt:lpstr>Tele-GroteskNor</vt:lpstr>
      <vt:lpstr>Wingdings</vt:lpstr>
      <vt:lpstr>Benutzerdefiniertes Design</vt:lpstr>
      <vt:lpstr>1_Benutzerdefiniertes Design</vt:lpstr>
      <vt:lpstr>think-cell Folie</vt:lpstr>
      <vt:lpstr>IoT Hackathon Smart Checkout</vt:lpstr>
      <vt:lpstr>Gliederung</vt:lpstr>
      <vt:lpstr>Projektziel</vt:lpstr>
      <vt:lpstr>PowerPoint-Präsentation</vt:lpstr>
      <vt:lpstr>PowerPoint-Präsentation</vt:lpstr>
      <vt:lpstr>PowerPoint-Präsentation</vt:lpstr>
      <vt:lpstr>PowerPoint-Präsentation</vt:lpstr>
      <vt:lpstr>Umsetzung als Prototyp: Variante 2</vt:lpstr>
      <vt:lpstr>Live-Demonstration</vt:lpstr>
      <vt:lpstr>Vielen Dank!  https://github.com/Soley02/IoTBarcodeHHZ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Hackathon: Smart Checkout</dc:title>
  <dc:creator>Mario</dc:creator>
  <cp:lastModifiedBy>Mario</cp:lastModifiedBy>
  <cp:revision>370</cp:revision>
  <cp:lastPrinted>2012-09-04T09:22:48Z</cp:lastPrinted>
  <dcterms:created xsi:type="dcterms:W3CDTF">2011-07-07T11:12:14Z</dcterms:created>
  <dcterms:modified xsi:type="dcterms:W3CDTF">2018-06-15T17:13:45Z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